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0" r:id="rId2"/>
    <p:sldId id="276" r:id="rId3"/>
    <p:sldId id="278" r:id="rId4"/>
    <p:sldId id="279" r:id="rId5"/>
    <p:sldId id="277" r:id="rId6"/>
    <p:sldId id="280" r:id="rId7"/>
    <p:sldId id="283" r:id="rId8"/>
    <p:sldId id="281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hyperlink" Target="https://www.semanticscholar.org/paper/Feature-Engineering-for-a-Symbolic-Approach-to-Text-Scott/4868907526fa5e03f3e398bbc4bd02dc937a9c43/figure/30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14 is about Word Sense Disambiguation (WSD) and how you can take the help of WORDNET lexicon for WSD</a:t>
            </a:r>
          </a:p>
          <a:p>
            <a:r>
              <a:rPr lang="en-US" dirty="0"/>
              <a:t>[Ch. 20 of </a:t>
            </a:r>
            <a:r>
              <a:rPr lang="en-US" dirty="0" err="1"/>
              <a:t>Jurafsky</a:t>
            </a:r>
            <a:r>
              <a:rPr lang="en-US" dirty="0"/>
              <a:t> Martin]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686D273-D746-4148-A821-81B0AE834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60"/>
    </mc:Choice>
    <mc:Fallback>
      <p:transition spd="slow" advTm="35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WSD – Word Sense Disambiguation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WSD: process of selecting the correct sense (meaning) of a word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Applications: machine translation, IR, Dialogue-based systems</a:t>
            </a:r>
          </a:p>
          <a:p>
            <a:pPr marL="0" indent="0">
              <a:buNone/>
            </a:pPr>
            <a:endParaRPr lang="en-US" i="1" dirty="0">
              <a:sym typeface="Wingdings" panose="05000000000000000000" pitchFamily="2" charset="2"/>
            </a:endParaRPr>
          </a:p>
          <a:p>
            <a:r>
              <a:rPr lang="en-US" b="1" dirty="0"/>
              <a:t>Input to the WSD algorithm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   -1) the input word with its context (surrounding words)</a:t>
            </a:r>
          </a:p>
          <a:p>
            <a:pPr marL="0" indent="0">
              <a:buNone/>
            </a:pPr>
            <a:r>
              <a:rPr lang="en-US" dirty="0"/>
              <a:t>   -2) list of different senses of the word</a:t>
            </a:r>
          </a:p>
          <a:p>
            <a:r>
              <a:rPr lang="en-US" b="1" dirty="0"/>
              <a:t>Output of WSD algorithm</a:t>
            </a:r>
          </a:p>
          <a:p>
            <a:pPr marL="0" indent="0">
              <a:buNone/>
            </a:pPr>
            <a:r>
              <a:rPr lang="en-US" dirty="0"/>
              <a:t>    -correct sense of the word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0F5F35-3C5B-4676-8D35-F3222E1E9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70"/>
    </mc:Choice>
    <mc:Fallback>
      <p:transition spd="slow" advTm="104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C95B-7F15-47BF-A8C2-38B8C44B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6320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 to take the help of WordNet for WSD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D86EE-4F98-419E-887B-3B47AA69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A682B28-C1D4-446B-87B2-9E17670513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7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25"/>
    </mc:Choice>
    <mc:Fallback>
      <p:transition spd="slow" advTm="7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C95B-7F15-47BF-A8C2-38B8C44B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27592-9C74-4831-A52D-6628143C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WordNet is an online lexicon/database of words and their meanings and their inter-relationships shown in the form of a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D86EE-4F98-419E-887B-3B47AA69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6" name="Picture 2" descr="Figure 19: A piece of the WordNet semantic hierarchy (idealized model).">
            <a:extLst>
              <a:ext uri="{FF2B5EF4-FFF2-40B4-BE49-F238E27FC236}">
                <a16:creationId xmlns:a16="http://schemas.microsoft.com/office/drawing/2014/main" id="{86A936DA-89AA-4B36-8C2D-E73957298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4" y="2694692"/>
            <a:ext cx="3417260" cy="307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C2889B-D5BB-4922-8DC4-A89AD52C3550}"/>
              </a:ext>
            </a:extLst>
          </p:cNvPr>
          <p:cNvSpPr txBox="1"/>
          <p:nvPr/>
        </p:nvSpPr>
        <p:spPr>
          <a:xfrm>
            <a:off x="640080" y="6023699"/>
            <a:ext cx="11196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https://www.semanticscholar.org/paper/Feature-Engineering-for-a-Symbolic-Approach-to-Text-Scott/4868907526fa5e03f3e398bbc4bd02dc937a9c43/figure/30</a:t>
            </a:r>
            <a:endParaRPr lang="en-US" sz="12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27FE203-2B4A-4A40-A7C9-3E1F1F9F2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70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21"/>
    </mc:Choice>
    <mc:Fallback>
      <p:transition spd="slow" advTm="81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C95B-7F15-47BF-A8C2-38B8C44B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27592-9C74-4831-A52D-6628143C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for the </a:t>
            </a:r>
            <a:r>
              <a:rPr lang="en-US" dirty="0">
                <a:solidFill>
                  <a:srgbClr val="FF0000"/>
                </a:solidFill>
              </a:rPr>
              <a:t>most frequently used sense</a:t>
            </a:r>
          </a:p>
          <a:p>
            <a:r>
              <a:rPr lang="en-US" dirty="0"/>
              <a:t>WordNet </a:t>
            </a:r>
            <a:r>
              <a:rPr lang="en-US" dirty="0" err="1"/>
              <a:t>synsets</a:t>
            </a:r>
            <a:r>
              <a:rPr lang="en-US" dirty="0"/>
              <a:t> ranked in the order of 1, 2,…. In order of most frequently used sense (meaning) of a word</a:t>
            </a:r>
          </a:p>
          <a:p>
            <a:r>
              <a:rPr lang="en-US" dirty="0"/>
              <a:t>So go for the meaning at rank no. 1</a:t>
            </a:r>
          </a:p>
          <a:p>
            <a:r>
              <a:rPr lang="en-US" dirty="0"/>
              <a:t>Accuracy may be not very high, but very simple technique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D86EE-4F98-419E-887B-3B47AA69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BD9BD9-5394-4789-8C74-DBC6BF332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315"/>
    </mc:Choice>
    <mc:Fallback>
      <p:transition spd="slow" advTm="147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35EB-EE25-4DB1-876E-3B969826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5F75B-86BB-43A0-9F89-DF4DCCE80E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/>
              <a:t>Use the </a:t>
            </a:r>
            <a:r>
              <a:rPr lang="en-US" sz="1800" dirty="0">
                <a:solidFill>
                  <a:srgbClr val="FF0000"/>
                </a:solidFill>
              </a:rPr>
              <a:t>Simple LESK algorithm </a:t>
            </a:r>
            <a:r>
              <a:rPr lang="en-US" sz="1800" dirty="0"/>
              <a:t>for WSD</a:t>
            </a:r>
          </a:p>
          <a:p>
            <a:r>
              <a:rPr lang="en-US" sz="1800" dirty="0"/>
              <a:t>Choose the sense whose gloss matches the neighboring words</a:t>
            </a:r>
          </a:p>
          <a:p>
            <a:r>
              <a:rPr lang="en-US" sz="1800" dirty="0"/>
              <a:t>Consider the input sentence:  “The bank can guarantee deposits since it invests in mortgage securities”</a:t>
            </a:r>
          </a:p>
          <a:p>
            <a:r>
              <a:rPr lang="en-US" sz="1800" dirty="0"/>
              <a:t>sense of word </a:t>
            </a:r>
            <a:r>
              <a:rPr lang="en-US" sz="1800" b="1" dirty="0"/>
              <a:t>bank</a:t>
            </a:r>
            <a:r>
              <a:rPr lang="en-US" sz="1800" dirty="0"/>
              <a:t>?</a:t>
            </a:r>
          </a:p>
          <a:p>
            <a:r>
              <a:rPr lang="en-US" sz="1800" dirty="0"/>
              <a:t>Now check the WordNet Gloss and Examples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Correct sense of </a:t>
            </a:r>
            <a:r>
              <a:rPr lang="en-US" sz="1800" b="1" dirty="0"/>
              <a:t>bank</a:t>
            </a:r>
            <a:r>
              <a:rPr lang="en-US" sz="1800" dirty="0"/>
              <a:t> in the input sentence = bank</a:t>
            </a:r>
            <a:r>
              <a:rPr lang="en-US" sz="1800" baseline="30000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7C9C0A-D305-4CA2-8CC2-7D5CD0E7B8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07D96-3EB2-4D51-A9E7-5504E606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Dr. Seba Susan, Delhi Technological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E292E-F551-4581-9DA7-4C9D62574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112" y="1081088"/>
            <a:ext cx="5057775" cy="5095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FE1592-B76E-4ED5-BD39-ECF3EBF3F5E4}"/>
              </a:ext>
            </a:extLst>
          </p:cNvPr>
          <p:cNvSpPr txBox="1"/>
          <p:nvPr/>
        </p:nvSpPr>
        <p:spPr>
          <a:xfrm>
            <a:off x="7700963" y="6176963"/>
            <a:ext cx="4000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0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Kilgarriff</a:t>
            </a:r>
            <a:r>
              <a:rPr lang="en-IN" sz="10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Adam, and Joseph Rosenzweig. "English </a:t>
            </a:r>
            <a:r>
              <a:rPr lang="en-IN" sz="1000" b="0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Senseval</a:t>
            </a:r>
            <a:r>
              <a:rPr lang="en-IN" sz="10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: Report and Results." In </a:t>
            </a:r>
            <a:r>
              <a:rPr lang="en-IN" sz="1000" b="0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LREC</a:t>
            </a:r>
            <a:r>
              <a:rPr lang="en-IN" sz="10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vol. 6, p. 2. 2000.</a:t>
            </a:r>
            <a:endParaRPr lang="en-US" sz="1000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069F21-80EB-41BF-B660-356C2E2E8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62" y="4304904"/>
            <a:ext cx="5477725" cy="125054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0F3386B-E8BA-4CD9-8570-EB0C6E745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87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630"/>
    </mc:Choice>
    <mc:Fallback>
      <p:transition spd="slow" advTm="282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A6CF-E269-4960-A231-575E4BB4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811D-30DC-4B85-AEEB-48E09BE2D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Example: Use </a:t>
            </a:r>
            <a:r>
              <a:rPr lang="en-US" sz="2400" dirty="0">
                <a:solidFill>
                  <a:srgbClr val="FF0000"/>
                </a:solidFill>
              </a:rPr>
              <a:t>path length based similarity </a:t>
            </a:r>
            <a:r>
              <a:rPr lang="en-US" sz="2400" dirty="0"/>
              <a:t>to compute the best sense from WordNet relation graph :   </a:t>
            </a:r>
            <a:r>
              <a:rPr lang="en-US" sz="2400" dirty="0" err="1"/>
              <a:t>sim</a:t>
            </a:r>
            <a:r>
              <a:rPr lang="en-US" sz="2400" baseline="-25000" dirty="0" err="1"/>
              <a:t>path</a:t>
            </a:r>
            <a:r>
              <a:rPr lang="en-US" sz="2400" dirty="0"/>
              <a:t>(</a:t>
            </a:r>
            <a:r>
              <a:rPr lang="en-US" sz="2400" i="1" dirty="0"/>
              <a:t>c</a:t>
            </a:r>
            <a:r>
              <a:rPr lang="en-US" sz="2400" baseline="-25000" dirty="0"/>
              <a:t>1</a:t>
            </a:r>
            <a:r>
              <a:rPr lang="en-US" sz="2400" i="1" dirty="0"/>
              <a:t> , c</a:t>
            </a:r>
            <a:r>
              <a:rPr lang="en-US" sz="2400" baseline="-25000" dirty="0"/>
              <a:t>2</a:t>
            </a:r>
            <a:r>
              <a:rPr lang="en-US" sz="2400" dirty="0"/>
              <a:t>) ; where </a:t>
            </a:r>
            <a:r>
              <a:rPr lang="en-US" sz="2400" i="1" dirty="0"/>
              <a:t>c</a:t>
            </a:r>
            <a:r>
              <a:rPr lang="en-US" sz="2400" baseline="-25000" dirty="0"/>
              <a:t>1</a:t>
            </a:r>
            <a:r>
              <a:rPr lang="en-US" sz="2400" i="1" dirty="0"/>
              <a:t> , c</a:t>
            </a:r>
            <a:r>
              <a:rPr lang="en-US" sz="2400" baseline="-25000" dirty="0"/>
              <a:t>2  </a:t>
            </a:r>
            <a:r>
              <a:rPr lang="en-US" sz="2400" dirty="0"/>
              <a:t>are two </a:t>
            </a:r>
            <a:r>
              <a:rPr lang="en-US" sz="2400" dirty="0" err="1"/>
              <a:t>synsets</a:t>
            </a:r>
            <a:endParaRPr lang="en-US" sz="2400" dirty="0"/>
          </a:p>
          <a:p>
            <a:r>
              <a:rPr lang="en-US" sz="1800" dirty="0"/>
              <a:t>SIMILARITY FORMULAE :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E541E-9000-4159-8BDA-C66805EC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0E5889-C12A-42AB-8D16-1C8178115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12" y="3116044"/>
            <a:ext cx="6124575" cy="2935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850051-690F-4B50-9CFC-F56704A58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99" y="3116043"/>
            <a:ext cx="4421662" cy="2935963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C451B2B9-88FB-40A3-854D-EA0475E2E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599"/>
    </mc:Choice>
    <mc:Fallback>
      <p:transition spd="slow" advTm="158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A6CF-E269-4960-A231-575E4BB4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811D-30DC-4B85-AEEB-48E09BE2DB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</a:t>
            </a:r>
            <a:r>
              <a:rPr lang="en-US" sz="2400" dirty="0">
                <a:solidFill>
                  <a:srgbClr val="FF0000"/>
                </a:solidFill>
              </a:rPr>
              <a:t>RESNIK’s similarity </a:t>
            </a:r>
            <a:r>
              <a:rPr lang="en-US" sz="2400" dirty="0"/>
              <a:t>to compute the best sense from WordNet relations </a:t>
            </a:r>
            <a:r>
              <a:rPr lang="en-US" sz="2400" dirty="0" err="1"/>
              <a:t>sim</a:t>
            </a:r>
            <a:r>
              <a:rPr lang="en-US" sz="2400" baseline="-25000" dirty="0" err="1"/>
              <a:t>Resnik</a:t>
            </a:r>
            <a:r>
              <a:rPr lang="en-US" sz="2400" dirty="0"/>
              <a:t>(</a:t>
            </a:r>
            <a:r>
              <a:rPr lang="en-US" sz="2400" i="1" dirty="0"/>
              <a:t>c</a:t>
            </a:r>
            <a:r>
              <a:rPr lang="en-US" sz="2400" baseline="-25000" dirty="0"/>
              <a:t>1</a:t>
            </a:r>
            <a:r>
              <a:rPr lang="en-US" sz="2400" i="1" dirty="0"/>
              <a:t> , c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r>
              <a:rPr lang="en-US" sz="2400" dirty="0"/>
              <a:t>LCS: Lowest common </a:t>
            </a:r>
            <a:r>
              <a:rPr lang="en-US" sz="2400" dirty="0" err="1"/>
              <a:t>subsumer</a:t>
            </a:r>
            <a:endParaRPr lang="en-US" sz="2400" dirty="0"/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F56D9-D728-4FEB-A962-EA8659BA4D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E541E-9000-4159-8BDA-C66805EC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97145-4732-4564-A674-A4DF917B21AC}"/>
              </a:ext>
            </a:extLst>
          </p:cNvPr>
          <p:cNvSpPr txBox="1"/>
          <p:nvPr/>
        </p:nvSpPr>
        <p:spPr>
          <a:xfrm>
            <a:off x="1000125" y="5773064"/>
            <a:ext cx="46101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Resnik, Philip. "WordNet and class-based probabilities." </a:t>
            </a:r>
            <a:r>
              <a:rPr lang="en-IN" sz="1100" b="0" i="1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WordNet: An electronic lexical database</a:t>
            </a:r>
            <a:r>
              <a:rPr lang="en-IN" sz="11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(1998): 239-263.</a:t>
            </a:r>
            <a:endParaRPr lang="en-US" sz="1100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1368AE-1B75-4641-825E-6CD4A801E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747974"/>
            <a:ext cx="4916682" cy="2290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AA77DC-6752-4BFA-83B7-99FB95D60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342939"/>
            <a:ext cx="4882266" cy="2340432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0831487D-521E-459F-8013-4167850784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0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44"/>
    </mc:Choice>
    <mc:Fallback>
      <p:transition spd="slow" advTm="228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C95B-7F15-47BF-A8C2-38B8C44B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6320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Attempt the MOODLE Assignment related to Lectures 12, 13, 14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D86EE-4F98-419E-887B-3B47AA69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C7B9ACD-6A7D-4495-B13E-3A302FA75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1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92"/>
    </mc:Choice>
    <mc:Fallback>
      <p:transition spd="slow" advTm="27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3816</TotalTime>
  <Words>491</Words>
  <Application>Microsoft Office PowerPoint</Application>
  <PresentationFormat>Widescreen</PresentationFormat>
  <Paragraphs>60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Forte</vt:lpstr>
      <vt:lpstr>Office Theme</vt:lpstr>
      <vt:lpstr>Lecture 14</vt:lpstr>
      <vt:lpstr>WSD – Word Sense Disambiguation</vt:lpstr>
      <vt:lpstr>How to take the help of WordNet for WSD</vt:lpstr>
      <vt:lpstr>WordNet</vt:lpstr>
      <vt:lpstr>Method 1</vt:lpstr>
      <vt:lpstr>Method 2</vt:lpstr>
      <vt:lpstr>Method 3 </vt:lpstr>
      <vt:lpstr>Method 4</vt:lpstr>
      <vt:lpstr>Attempt the MOODLE Assignment related to Lectures 12, 13, 14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424</cp:revision>
  <dcterms:created xsi:type="dcterms:W3CDTF">2020-08-11T15:39:25Z</dcterms:created>
  <dcterms:modified xsi:type="dcterms:W3CDTF">2020-10-01T15:46:28Z</dcterms:modified>
</cp:coreProperties>
</file>